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0" r:id="rId3"/>
    <p:sldId id="262" r:id="rId4"/>
    <p:sldId id="263" r:id="rId5"/>
    <p:sldId id="264" r:id="rId6"/>
    <p:sldId id="265" r:id="rId7"/>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854FE9-C634-4D42-9735-9E660701DAEF}" v="43" dt="2024-04-24T12:44:16.7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2" autoAdjust="0"/>
    <p:restoredTop sz="94660"/>
  </p:normalViewPr>
  <p:slideViewPr>
    <p:cSldViewPr snapToGrid="0">
      <p:cViewPr varScale="1">
        <p:scale>
          <a:sx n="126" d="100"/>
          <a:sy n="126" d="100"/>
        </p:scale>
        <p:origin x="708"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889241"/>
            <a:ext cx="8420100" cy="365126"/>
          </a:xfrm>
        </p:spPr>
        <p:txBody>
          <a:bodyPr anchor="b">
            <a:normAutofit/>
          </a:bodyPr>
          <a:lstStyle>
            <a:lvl1pPr algn="ctr">
              <a:defRPr sz="1400" b="1">
                <a:latin typeface="+mn-ea"/>
                <a:ea typeface="+mn-ea"/>
              </a:defRPr>
            </a:lvl1pPr>
          </a:lstStyle>
          <a:p>
            <a:r>
              <a:rPr lang="ja-JP" altLang="en-US" dirty="0"/>
              <a:t>マスター タイトルの書式設定</a:t>
            </a:r>
            <a:endParaRPr lang="en-US" dirty="0"/>
          </a:p>
        </p:txBody>
      </p:sp>
      <p:sp>
        <p:nvSpPr>
          <p:cNvPr id="4" name="Date Placeholder 3"/>
          <p:cNvSpPr>
            <a:spLocks noGrp="1"/>
          </p:cNvSpPr>
          <p:nvPr>
            <p:ph type="dt" sz="half" idx="10"/>
          </p:nvPr>
        </p:nvSpPr>
        <p:spPr/>
        <p:txBody>
          <a:bodyPr/>
          <a:lstStyle/>
          <a:p>
            <a:fld id="{64CF880A-C46C-4009-BEBB-A162EBF964C3}" type="datetimeFigureOut">
              <a:rPr kumimoji="1" lang="ja-JP" altLang="en-US" smtClean="0"/>
              <a:t>2024/4/24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F559600-8A20-4ACC-BCB9-6E55E444ACC6}" type="slidenum">
              <a:rPr kumimoji="1" lang="ja-JP" altLang="en-US" smtClean="0"/>
              <a:t>‹#›</a:t>
            </a:fld>
            <a:endParaRPr kumimoji="1" lang="ja-JP" altLang="en-US"/>
          </a:p>
        </p:txBody>
      </p:sp>
      <p:sp>
        <p:nvSpPr>
          <p:cNvPr id="7" name="Rectangle 6">
            <a:extLst>
              <a:ext uri="{FF2B5EF4-FFF2-40B4-BE49-F238E27FC236}">
                <a16:creationId xmlns:a16="http://schemas.microsoft.com/office/drawing/2014/main" id="{DE8BBBEE-009B-6A2A-77CC-DE0FD099CDB3}"/>
              </a:ext>
            </a:extLst>
          </p:cNvPr>
          <p:cNvSpPr>
            <a:spLocks noChangeArrowheads="1"/>
          </p:cNvSpPr>
          <p:nvPr userDrawn="1"/>
        </p:nvSpPr>
        <p:spPr bwMode="auto">
          <a:xfrm>
            <a:off x="0" y="3278182"/>
            <a:ext cx="9906000" cy="45719"/>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spTree>
    <p:extLst>
      <p:ext uri="{BB962C8B-B14F-4D97-AF65-F5344CB8AC3E}">
        <p14:creationId xmlns:p14="http://schemas.microsoft.com/office/powerpoint/2010/main" val="2408415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n-ea"/>
                <a:ea typeface="+mn-ea"/>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lnSpc>
                <a:spcPct val="150000"/>
              </a:lnSpc>
              <a:defRPr b="1">
                <a:latin typeface="+mn-ea"/>
                <a:ea typeface="+mn-ea"/>
              </a:defRPr>
            </a:lvl1pPr>
            <a:lvl2pPr marL="457200" indent="0">
              <a:lnSpc>
                <a:spcPct val="150000"/>
              </a:lnSpc>
              <a:buNone/>
              <a:defRPr/>
            </a:lvl2pPr>
            <a:lvl3pPr>
              <a:lnSpc>
                <a:spcPct val="150000"/>
              </a:lnSpc>
              <a:defRPr/>
            </a:lvl3pPr>
            <a:lvl4pPr>
              <a:lnSpc>
                <a:spcPct val="150000"/>
              </a:lnSpc>
              <a:defRPr/>
            </a:lvl4pPr>
            <a:lvl5pPr>
              <a:lnSpc>
                <a:spcPct val="150000"/>
              </a:lnSpc>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64CF880A-C46C-4009-BEBB-A162EBF964C3}" type="datetimeFigureOut">
              <a:rPr kumimoji="1" lang="ja-JP" altLang="en-US" smtClean="0"/>
              <a:t>2024/4/24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F559600-8A20-4ACC-BCB9-6E55E444ACC6}" type="slidenum">
              <a:rPr kumimoji="1" lang="ja-JP" altLang="en-US" smtClean="0"/>
              <a:t>‹#›</a:t>
            </a:fld>
            <a:endParaRPr kumimoji="1" lang="ja-JP" altLang="en-US"/>
          </a:p>
        </p:txBody>
      </p:sp>
      <p:sp>
        <p:nvSpPr>
          <p:cNvPr id="7" name="Rectangle 6">
            <a:extLst>
              <a:ext uri="{FF2B5EF4-FFF2-40B4-BE49-F238E27FC236}">
                <a16:creationId xmlns:a16="http://schemas.microsoft.com/office/drawing/2014/main" id="{F3475AFB-57FD-AB48-9FC9-28427EEED588}"/>
              </a:ext>
            </a:extLst>
          </p:cNvPr>
          <p:cNvSpPr>
            <a:spLocks noChangeArrowheads="1"/>
          </p:cNvSpPr>
          <p:nvPr userDrawn="1"/>
        </p:nvSpPr>
        <p:spPr bwMode="auto">
          <a:xfrm>
            <a:off x="-1" y="415512"/>
            <a:ext cx="8805863" cy="5121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pic>
        <p:nvPicPr>
          <p:cNvPr id="8" name="図 7">
            <a:extLst>
              <a:ext uri="{FF2B5EF4-FFF2-40B4-BE49-F238E27FC236}">
                <a16:creationId xmlns:a16="http://schemas.microsoft.com/office/drawing/2014/main" id="{E9F73044-9420-AA30-5339-45B6E66008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72686" y="80109"/>
            <a:ext cx="1033314" cy="670806"/>
          </a:xfrm>
          <a:prstGeom prst="rect">
            <a:avLst/>
          </a:prstGeom>
        </p:spPr>
      </p:pic>
    </p:spTree>
    <p:extLst>
      <p:ext uri="{BB962C8B-B14F-4D97-AF65-F5344CB8AC3E}">
        <p14:creationId xmlns:p14="http://schemas.microsoft.com/office/powerpoint/2010/main" val="3734269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4CF880A-C46C-4009-BEBB-A162EBF964C3}" type="datetimeFigureOut">
              <a:rPr kumimoji="1" lang="ja-JP" altLang="en-US" smtClean="0"/>
              <a:t>2024/4/24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F559600-8A20-4ACC-BCB9-6E55E444ACC6}" type="slidenum">
              <a:rPr kumimoji="1" lang="ja-JP" altLang="en-US" smtClean="0"/>
              <a:t>‹#›</a:t>
            </a:fld>
            <a:endParaRPr kumimoji="1" lang="ja-JP" altLang="en-US"/>
          </a:p>
        </p:txBody>
      </p:sp>
      <p:sp>
        <p:nvSpPr>
          <p:cNvPr id="6" name="Rectangle 6">
            <a:extLst>
              <a:ext uri="{FF2B5EF4-FFF2-40B4-BE49-F238E27FC236}">
                <a16:creationId xmlns:a16="http://schemas.microsoft.com/office/drawing/2014/main" id="{70C6D1F9-512F-381A-C5FB-08477EE63988}"/>
              </a:ext>
            </a:extLst>
          </p:cNvPr>
          <p:cNvSpPr>
            <a:spLocks noChangeArrowheads="1"/>
          </p:cNvSpPr>
          <p:nvPr userDrawn="1"/>
        </p:nvSpPr>
        <p:spPr bwMode="auto">
          <a:xfrm>
            <a:off x="-1" y="415512"/>
            <a:ext cx="8805863" cy="5121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pic>
        <p:nvPicPr>
          <p:cNvPr id="7" name="図 6">
            <a:extLst>
              <a:ext uri="{FF2B5EF4-FFF2-40B4-BE49-F238E27FC236}">
                <a16:creationId xmlns:a16="http://schemas.microsoft.com/office/drawing/2014/main" id="{C0D4523C-1975-2923-4CFC-FDAFC8BFD8E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72686" y="80109"/>
            <a:ext cx="1033314" cy="670806"/>
          </a:xfrm>
          <a:prstGeom prst="rect">
            <a:avLst/>
          </a:prstGeom>
        </p:spPr>
      </p:pic>
    </p:spTree>
    <p:extLst>
      <p:ext uri="{BB962C8B-B14F-4D97-AF65-F5344CB8AC3E}">
        <p14:creationId xmlns:p14="http://schemas.microsoft.com/office/powerpoint/2010/main" val="1802064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CF880A-C46C-4009-BEBB-A162EBF964C3}" type="datetimeFigureOut">
              <a:rPr kumimoji="1" lang="ja-JP" altLang="en-US" smtClean="0"/>
              <a:t>2024/4/24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F559600-8A20-4ACC-BCB9-6E55E444ACC6}" type="slidenum">
              <a:rPr kumimoji="1" lang="ja-JP" altLang="en-US" smtClean="0"/>
              <a:t>‹#›</a:t>
            </a:fld>
            <a:endParaRPr kumimoji="1" lang="ja-JP" altLang="en-US"/>
          </a:p>
        </p:txBody>
      </p:sp>
    </p:spTree>
    <p:extLst>
      <p:ext uri="{BB962C8B-B14F-4D97-AF65-F5344CB8AC3E}">
        <p14:creationId xmlns:p14="http://schemas.microsoft.com/office/powerpoint/2010/main" val="37092322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7163" y="125208"/>
            <a:ext cx="8543925" cy="31591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949324"/>
            <a:ext cx="8543925" cy="5493163"/>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0" y="6604007"/>
            <a:ext cx="2228850" cy="365125"/>
          </a:xfrm>
          <a:prstGeom prst="rect">
            <a:avLst/>
          </a:prstGeom>
        </p:spPr>
        <p:txBody>
          <a:bodyPr vert="horz" lIns="91440" tIns="45720" rIns="91440" bIns="45720" rtlCol="0" anchor="ctr"/>
          <a:lstStyle>
            <a:lvl1pPr algn="l">
              <a:defRPr sz="800">
                <a:solidFill>
                  <a:schemeClr val="tx1">
                    <a:tint val="75000"/>
                  </a:schemeClr>
                </a:solidFill>
              </a:defRPr>
            </a:lvl1pPr>
          </a:lstStyle>
          <a:p>
            <a:fld id="{64CF880A-C46C-4009-BEBB-A162EBF964C3}" type="datetimeFigureOut">
              <a:rPr kumimoji="1" lang="ja-JP" altLang="en-US" smtClean="0"/>
              <a:pPr/>
              <a:t>2024/4/24</a:t>
            </a:fld>
            <a:endParaRPr kumimoji="1" lang="ja-JP" altLang="en-US"/>
          </a:p>
        </p:txBody>
      </p:sp>
      <p:sp>
        <p:nvSpPr>
          <p:cNvPr id="5" name="Footer Placeholder 4"/>
          <p:cNvSpPr>
            <a:spLocks noGrp="1"/>
          </p:cNvSpPr>
          <p:nvPr>
            <p:ph type="ftr" sz="quarter" idx="3"/>
          </p:nvPr>
        </p:nvSpPr>
        <p:spPr>
          <a:xfrm>
            <a:off x="3281363" y="6604007"/>
            <a:ext cx="3343275" cy="365125"/>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677150" y="6604007"/>
            <a:ext cx="222885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0F559600-8A20-4ACC-BCB9-6E55E444ACC6}" type="slidenum">
              <a:rPr kumimoji="1" lang="ja-JP" altLang="en-US" smtClean="0"/>
              <a:pPr/>
              <a:t>‹#›</a:t>
            </a:fld>
            <a:endParaRPr kumimoji="1" lang="ja-JP" altLang="en-US"/>
          </a:p>
        </p:txBody>
      </p:sp>
    </p:spTree>
    <p:extLst>
      <p:ext uri="{BB962C8B-B14F-4D97-AF65-F5344CB8AC3E}">
        <p14:creationId xmlns:p14="http://schemas.microsoft.com/office/powerpoint/2010/main" val="6998959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7" r:id="rId4"/>
  </p:sldLayoutIdLst>
  <p:txStyles>
    <p:titleStyle>
      <a:lvl1pPr algn="l" defTabSz="914400" rtl="0" eaLnBrk="1" latinLnBrk="0" hangingPunct="1">
        <a:lnSpc>
          <a:spcPct val="90000"/>
        </a:lnSpc>
        <a:spcBef>
          <a:spcPct val="0"/>
        </a:spcBef>
        <a:buNone/>
        <a:defRPr kumimoji="1" sz="1200" kern="1200">
          <a:solidFill>
            <a:schemeClr val="tx1"/>
          </a:solidFill>
          <a:latin typeface="+mn-ea"/>
          <a:ea typeface="+mn-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n"/>
        <a:defRPr kumimoji="1" sz="11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11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Ø"/>
        <a:defRPr kumimoji="1" sz="11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1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1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D26D156-8E3D-BDBC-719A-747E78E7F5CE}"/>
              </a:ext>
            </a:extLst>
          </p:cNvPr>
          <p:cNvSpPr>
            <a:spLocks noGrp="1"/>
          </p:cNvSpPr>
          <p:nvPr>
            <p:ph type="ctrTitle"/>
          </p:nvPr>
        </p:nvSpPr>
        <p:spPr/>
        <p:txBody>
          <a:bodyPr/>
          <a:lstStyle/>
          <a:p>
            <a:r>
              <a:rPr lang="ja-JP" altLang="en-US" dirty="0"/>
              <a:t>当社コーポレートサイトのリニューアルに関する提案依頼書</a:t>
            </a:r>
          </a:p>
        </p:txBody>
      </p:sp>
      <p:pic>
        <p:nvPicPr>
          <p:cNvPr id="5" name="図 4">
            <a:extLst>
              <a:ext uri="{FF2B5EF4-FFF2-40B4-BE49-F238E27FC236}">
                <a16:creationId xmlns:a16="http://schemas.microsoft.com/office/drawing/2014/main" id="{EB038A2F-598B-F783-95A1-75E1B29952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3365" y="3509721"/>
            <a:ext cx="1779270" cy="1155065"/>
          </a:xfrm>
          <a:prstGeom prst="rect">
            <a:avLst/>
          </a:prstGeom>
        </p:spPr>
      </p:pic>
      <p:sp>
        <p:nvSpPr>
          <p:cNvPr id="6" name="Text Box 10">
            <a:extLst>
              <a:ext uri="{FF2B5EF4-FFF2-40B4-BE49-F238E27FC236}">
                <a16:creationId xmlns:a16="http://schemas.microsoft.com/office/drawing/2014/main" id="{E3C9B9A4-5543-4658-B252-81C427C6C78F}"/>
              </a:ext>
            </a:extLst>
          </p:cNvPr>
          <p:cNvSpPr txBox="1">
            <a:spLocks noChangeArrowheads="1"/>
          </p:cNvSpPr>
          <p:nvPr/>
        </p:nvSpPr>
        <p:spPr bwMode="auto">
          <a:xfrm>
            <a:off x="2857182" y="6076258"/>
            <a:ext cx="4194175" cy="5367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a:r>
              <a:rPr lang="en-US" sz="1000" kern="100" dirty="0">
                <a:effectLst/>
                <a:latin typeface="游ゴシック Medium" panose="020B0500000000000000" pitchFamily="50" charset="-128"/>
                <a:ea typeface="游明朝" panose="02020400000000000000" pitchFamily="18" charset="-128"/>
                <a:cs typeface="Times New Roman" panose="02020603050405020304" pitchFamily="18" charset="0"/>
              </a:rPr>
              <a:t>202</a:t>
            </a:r>
            <a:r>
              <a:rPr lang="en-US" altLang="ja-JP" sz="1000" kern="100" dirty="0">
                <a:effectLst/>
                <a:latin typeface="游ゴシック Medium" panose="020B0500000000000000" pitchFamily="50" charset="-128"/>
                <a:ea typeface="游明朝" panose="02020400000000000000" pitchFamily="18" charset="-128"/>
                <a:cs typeface="Times New Roman" panose="02020603050405020304" pitchFamily="18" charset="0"/>
              </a:rPr>
              <a:t>5</a:t>
            </a:r>
            <a:r>
              <a:rPr lang="ja-JP" sz="1000" kern="100" dirty="0">
                <a:effectLst/>
                <a:latin typeface="游明朝" panose="02020400000000000000" pitchFamily="18" charset="-128"/>
                <a:ea typeface="游ゴシック Medium" panose="020B0500000000000000" pitchFamily="50" charset="-128"/>
                <a:cs typeface="Times New Roman" panose="02020603050405020304" pitchFamily="18" charset="0"/>
              </a:rPr>
              <a:t>年</a:t>
            </a:r>
            <a:r>
              <a:rPr lang="en-US" sz="1000" kern="100" dirty="0">
                <a:effectLst/>
                <a:latin typeface="游明朝" panose="02020400000000000000" pitchFamily="18" charset="-128"/>
                <a:ea typeface="游ゴシック Medium" panose="020B0500000000000000" pitchFamily="50" charset="-128"/>
                <a:cs typeface="Times New Roman" panose="02020603050405020304" pitchFamily="18" charset="0"/>
              </a:rPr>
              <a:t>10</a:t>
            </a:r>
            <a:r>
              <a:rPr lang="ja-JP" sz="1000" kern="100" dirty="0">
                <a:effectLst/>
                <a:latin typeface="游明朝" panose="02020400000000000000" pitchFamily="18" charset="-128"/>
                <a:ea typeface="游ゴシック Medium" panose="020B0500000000000000" pitchFamily="50" charset="-128"/>
                <a:cs typeface="Times New Roman" panose="02020603050405020304" pitchFamily="18" charset="0"/>
              </a:rPr>
              <a:t>月</a:t>
            </a:r>
            <a:r>
              <a:rPr lang="en-US" sz="1000" kern="100" dirty="0">
                <a:effectLst/>
                <a:latin typeface="游明朝" panose="02020400000000000000" pitchFamily="18" charset="-128"/>
                <a:ea typeface="游ゴシック Medium" panose="020B0500000000000000" pitchFamily="50" charset="-128"/>
                <a:cs typeface="Times New Roman" panose="02020603050405020304" pitchFamily="18" charset="0"/>
              </a:rPr>
              <a:t>16</a:t>
            </a:r>
            <a:r>
              <a:rPr lang="ja-JP" sz="1000" kern="100" dirty="0">
                <a:effectLst/>
                <a:latin typeface="游明朝" panose="02020400000000000000" pitchFamily="18" charset="-128"/>
                <a:ea typeface="游ゴシック Medium" panose="020B0500000000000000" pitchFamily="50" charset="-128"/>
                <a:cs typeface="Times New Roman" panose="02020603050405020304" pitchFamily="18" charset="0"/>
              </a:rPr>
              <a:t>日</a:t>
            </a:r>
            <a:endParaRPr lang="en-US" altLang="ja-JP" sz="1000" kern="100" dirty="0">
              <a:effectLst/>
              <a:latin typeface="游明朝" panose="02020400000000000000" pitchFamily="18" charset="-128"/>
              <a:ea typeface="游ゴシック Medium" panose="020B0500000000000000" pitchFamily="50" charset="-128"/>
              <a:cs typeface="Times New Roman" panose="02020603050405020304" pitchFamily="18" charset="0"/>
            </a:endParaRPr>
          </a:p>
          <a:p>
            <a:pPr algn="ct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sz="1050" kern="100" dirty="0">
                <a:effectLst/>
                <a:latin typeface="游明朝" panose="02020400000000000000" pitchFamily="18" charset="-128"/>
                <a:ea typeface="游ゴシック Medium" panose="020B0500000000000000" pitchFamily="50" charset="-128"/>
                <a:cs typeface="Times New Roman" panose="02020603050405020304" pitchFamily="18" charset="0"/>
              </a:rPr>
              <a:t>株式会社ブランドネーム　広報室インターネットグループ</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704603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8C1375-23FF-309B-A8FA-F6D768C40AED}"/>
              </a:ext>
            </a:extLst>
          </p:cNvPr>
          <p:cNvSpPr>
            <a:spLocks noGrp="1"/>
          </p:cNvSpPr>
          <p:nvPr>
            <p:ph type="title"/>
          </p:nvPr>
        </p:nvSpPr>
        <p:spPr/>
        <p:txBody>
          <a:bodyPr/>
          <a:lstStyle/>
          <a:p>
            <a:r>
              <a:rPr kumimoji="1" lang="en-US" altLang="ja-JP" dirty="0"/>
              <a:t>1.</a:t>
            </a:r>
            <a:r>
              <a:rPr kumimoji="1" lang="ja-JP" altLang="en-US" dirty="0"/>
              <a:t>　プロジェクトの概要</a:t>
            </a:r>
          </a:p>
        </p:txBody>
      </p:sp>
      <p:sp>
        <p:nvSpPr>
          <p:cNvPr id="3" name="コンテンツ プレースホルダー 2">
            <a:extLst>
              <a:ext uri="{FF2B5EF4-FFF2-40B4-BE49-F238E27FC236}">
                <a16:creationId xmlns:a16="http://schemas.microsoft.com/office/drawing/2014/main" id="{90065036-4424-784F-A1DB-0EFB5D12BF99}"/>
              </a:ext>
            </a:extLst>
          </p:cNvPr>
          <p:cNvSpPr>
            <a:spLocks noGrp="1"/>
          </p:cNvSpPr>
          <p:nvPr>
            <p:ph idx="1"/>
          </p:nvPr>
        </p:nvSpPr>
        <p:spPr/>
        <p:txBody>
          <a:bodyPr/>
          <a:lstStyle/>
          <a:p>
            <a:r>
              <a:rPr kumimoji="1" lang="ja-JP" altLang="en-US" dirty="0"/>
              <a:t>プロジェクトの背景と現状の問題点</a:t>
            </a:r>
            <a:endParaRPr kumimoji="1" lang="en-US" altLang="ja-JP" dirty="0"/>
          </a:p>
          <a:p>
            <a:pPr lvl="1"/>
            <a:r>
              <a:rPr kumimoji="1" lang="en-US" altLang="ja-JP" dirty="0"/>
              <a:t>[</a:t>
            </a:r>
            <a:r>
              <a:rPr kumimoji="1" lang="ja-JP" altLang="en-US" dirty="0"/>
              <a:t>例文</a:t>
            </a:r>
            <a:r>
              <a:rPr kumimoji="1" lang="en-US" altLang="ja-JP" dirty="0"/>
              <a:t>] </a:t>
            </a:r>
            <a:r>
              <a:rPr kumimoji="1" lang="ja-JP" altLang="en-US" dirty="0"/>
              <a:t>当社のウェブサイトは</a:t>
            </a:r>
            <a:r>
              <a:rPr kumimoji="1" lang="en-US" altLang="ja-JP" dirty="0"/>
              <a:t>200X</a:t>
            </a:r>
            <a:r>
              <a:rPr kumimoji="1" lang="ja-JP" altLang="en-US" dirty="0"/>
              <a:t>年のリニューアル以来、各事業部で別々のベンダーによって運用、小規模な再構築、ブランドサイトの新設が行われたため、企業ブランド全体として不統一な</a:t>
            </a:r>
            <a:r>
              <a:rPr kumimoji="1" lang="en-US" altLang="ja-JP" dirty="0"/>
              <a:t>UI/UX</a:t>
            </a:r>
            <a:r>
              <a:rPr kumimoji="1" lang="ja-JP" altLang="en-US" dirty="0"/>
              <a:t>となっており、効果的なユーザー体験を提供できていません。今回のリニューアルでベンダーを</a:t>
            </a:r>
            <a:r>
              <a:rPr kumimoji="1" lang="en-US" altLang="ja-JP" dirty="0"/>
              <a:t>1</a:t>
            </a:r>
            <a:r>
              <a:rPr kumimoji="1" lang="ja-JP" altLang="en-US" dirty="0"/>
              <a:t>社に絞りサイト全体として企業ブランドに寄与するウェブサイトへとリニューアルします。</a:t>
            </a:r>
            <a:endParaRPr kumimoji="1" lang="en-US" altLang="ja-JP" dirty="0"/>
          </a:p>
          <a:p>
            <a:pPr lvl="1"/>
            <a:endParaRPr lang="en-US" altLang="ja-JP" dirty="0"/>
          </a:p>
          <a:p>
            <a:r>
              <a:rPr kumimoji="1" lang="ja-JP" altLang="en-US" dirty="0"/>
              <a:t>プロジェクトの目的と期待される成果</a:t>
            </a:r>
            <a:endParaRPr kumimoji="1" lang="en-US" altLang="ja-JP" dirty="0"/>
          </a:p>
          <a:p>
            <a:pPr lvl="1"/>
            <a:r>
              <a:rPr kumimoji="1" lang="en-US" altLang="ja-JP" dirty="0"/>
              <a:t>[</a:t>
            </a:r>
            <a:r>
              <a:rPr kumimoji="1" lang="ja-JP" altLang="en-US" dirty="0"/>
              <a:t>例文</a:t>
            </a:r>
            <a:r>
              <a:rPr kumimoji="1" lang="en-US" altLang="ja-JP" dirty="0"/>
              <a:t>] </a:t>
            </a:r>
            <a:r>
              <a:rPr kumimoji="1" lang="ja-JP" altLang="en-US" dirty="0"/>
              <a:t>ウェブサイトをブランドとして統一したユーザー体験を提供することで、訪問者のエンゲージメントとサイト経由のリード生成を増加させること。</a:t>
            </a:r>
            <a:endParaRPr lang="en-US" altLang="ja-JP" dirty="0"/>
          </a:p>
          <a:p>
            <a:pPr lvl="1"/>
            <a:endParaRPr kumimoji="1" lang="en-US" altLang="ja-JP" dirty="0"/>
          </a:p>
          <a:p>
            <a:r>
              <a:rPr kumimoji="1" lang="ja-JP" altLang="en-US" dirty="0"/>
              <a:t>プロジェクトの具体的な目標と達成指標</a:t>
            </a:r>
          </a:p>
          <a:p>
            <a:pPr lvl="1"/>
            <a:r>
              <a:rPr kumimoji="1" lang="en-US" altLang="ja-JP" dirty="0"/>
              <a:t>[</a:t>
            </a:r>
            <a:r>
              <a:rPr kumimoji="1" lang="ja-JP" altLang="en-US" dirty="0"/>
              <a:t>例文</a:t>
            </a:r>
            <a:r>
              <a:rPr kumimoji="1" lang="en-US" altLang="ja-JP" dirty="0"/>
              <a:t>] </a:t>
            </a:r>
            <a:r>
              <a:rPr kumimoji="1" lang="ja-JP" altLang="en-US" dirty="0"/>
              <a:t>リニューアル後のウェブサイトで、訪問者の平均滞在時間を</a:t>
            </a:r>
            <a:r>
              <a:rPr kumimoji="1" lang="en-US" altLang="ja-JP" dirty="0"/>
              <a:t>40</a:t>
            </a:r>
            <a:r>
              <a:rPr kumimoji="1" lang="ja-JP" altLang="en-US" dirty="0"/>
              <a:t>％延長し、リード獲得率を</a:t>
            </a:r>
            <a:r>
              <a:rPr kumimoji="1" lang="en-US" altLang="ja-JP" dirty="0"/>
              <a:t>30</a:t>
            </a:r>
            <a:r>
              <a:rPr kumimoji="1" lang="ja-JP" altLang="en-US" dirty="0"/>
              <a:t>％向上させることを目指します。</a:t>
            </a:r>
          </a:p>
        </p:txBody>
      </p:sp>
    </p:spTree>
    <p:extLst>
      <p:ext uri="{BB962C8B-B14F-4D97-AF65-F5344CB8AC3E}">
        <p14:creationId xmlns:p14="http://schemas.microsoft.com/office/powerpoint/2010/main" val="944775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436C9F-4E3D-C421-3737-22FFFF41AF68}"/>
              </a:ext>
            </a:extLst>
          </p:cNvPr>
          <p:cNvSpPr>
            <a:spLocks noGrp="1"/>
          </p:cNvSpPr>
          <p:nvPr>
            <p:ph type="title"/>
          </p:nvPr>
        </p:nvSpPr>
        <p:spPr/>
        <p:txBody>
          <a:bodyPr/>
          <a:lstStyle/>
          <a:p>
            <a:r>
              <a:rPr kumimoji="1" lang="en-US" altLang="ja-JP" dirty="0"/>
              <a:t>2.</a:t>
            </a:r>
            <a:r>
              <a:rPr kumimoji="1" lang="ja-JP" altLang="en-US" dirty="0"/>
              <a:t>　要求事項</a:t>
            </a:r>
          </a:p>
        </p:txBody>
      </p:sp>
      <p:sp>
        <p:nvSpPr>
          <p:cNvPr id="3" name="コンテンツ プレースホルダー 2">
            <a:extLst>
              <a:ext uri="{FF2B5EF4-FFF2-40B4-BE49-F238E27FC236}">
                <a16:creationId xmlns:a16="http://schemas.microsoft.com/office/drawing/2014/main" id="{83B4C52D-5C5B-CB9E-BEE1-E19DABCC35B2}"/>
              </a:ext>
            </a:extLst>
          </p:cNvPr>
          <p:cNvSpPr>
            <a:spLocks noGrp="1"/>
          </p:cNvSpPr>
          <p:nvPr>
            <p:ph idx="1"/>
          </p:nvPr>
        </p:nvSpPr>
        <p:spPr/>
        <p:txBody>
          <a:bodyPr>
            <a:normAutofit fontScale="92500"/>
          </a:bodyPr>
          <a:lstStyle/>
          <a:p>
            <a:r>
              <a:rPr kumimoji="1" lang="ja-JP" altLang="en-US" dirty="0"/>
              <a:t>プロジェクトの範囲と具体的な要求</a:t>
            </a:r>
          </a:p>
          <a:p>
            <a:pPr lvl="1"/>
            <a:r>
              <a:rPr kumimoji="1" lang="en-US" altLang="ja-JP" dirty="0"/>
              <a:t>[</a:t>
            </a:r>
            <a:r>
              <a:rPr kumimoji="1" lang="ja-JP" altLang="en-US" dirty="0"/>
              <a:t>例文</a:t>
            </a:r>
            <a:r>
              <a:rPr kumimoji="1" lang="en-US" altLang="ja-JP" dirty="0"/>
              <a:t>] </a:t>
            </a:r>
            <a:r>
              <a:rPr kumimoji="1" lang="ja-JP" altLang="en-US" dirty="0"/>
              <a:t>このプロジェクトでは、ウェブサイト全体のデザインリニューアル、コーディング、</a:t>
            </a:r>
            <a:r>
              <a:rPr kumimoji="1" lang="en-US" altLang="ja-JP" dirty="0"/>
              <a:t>CMS</a:t>
            </a:r>
            <a:r>
              <a:rPr kumimoji="1" lang="ja-JP" altLang="en-US" dirty="0"/>
              <a:t>への組み込み、必要な機能の追加、既存コンテンツの再編成を行います。</a:t>
            </a:r>
          </a:p>
          <a:p>
            <a:endParaRPr kumimoji="1" lang="ja-JP" altLang="en-US" dirty="0"/>
          </a:p>
          <a:p>
            <a:r>
              <a:rPr kumimoji="1" lang="ja-JP" altLang="en-US" dirty="0"/>
              <a:t>必要な機能とシステム要件</a:t>
            </a:r>
          </a:p>
          <a:p>
            <a:pPr lvl="1"/>
            <a:r>
              <a:rPr kumimoji="1" lang="en-US" altLang="ja-JP" dirty="0"/>
              <a:t>[</a:t>
            </a:r>
            <a:r>
              <a:rPr kumimoji="1" lang="ja-JP" altLang="en-US" dirty="0"/>
              <a:t>例文</a:t>
            </a:r>
            <a:r>
              <a:rPr kumimoji="1" lang="en-US" altLang="ja-JP" dirty="0"/>
              <a:t>] </a:t>
            </a:r>
            <a:r>
              <a:rPr kumimoji="1" lang="ja-JP" altLang="en-US" dirty="0"/>
              <a:t>ユーザーフレンドリーなナビゲーション、モバイル最適化、アクセシビリティ標準への準拠等の条件を満たした上で、当社内部で更新作業ができる標準的な</a:t>
            </a:r>
            <a:r>
              <a:rPr kumimoji="1" lang="en-US" altLang="ja-JP" dirty="0"/>
              <a:t>CMS</a:t>
            </a:r>
            <a:r>
              <a:rPr kumimoji="1" lang="ja-JP" altLang="en-US" dirty="0"/>
              <a:t>の導入と教育。</a:t>
            </a:r>
          </a:p>
          <a:p>
            <a:endParaRPr kumimoji="1" lang="ja-JP" altLang="en-US" dirty="0"/>
          </a:p>
          <a:p>
            <a:r>
              <a:rPr kumimoji="1" lang="ja-JP" altLang="en-US" dirty="0"/>
              <a:t>提供が求められるサービスや成果物 </a:t>
            </a:r>
            <a:r>
              <a:rPr kumimoji="1" lang="en-US" altLang="ja-JP" dirty="0"/>
              <a:t>[</a:t>
            </a:r>
            <a:r>
              <a:rPr kumimoji="1" lang="ja-JP" altLang="en-US" dirty="0"/>
              <a:t>例</a:t>
            </a:r>
            <a:r>
              <a:rPr kumimoji="1" lang="en-US" altLang="ja-JP" dirty="0"/>
              <a:t>]</a:t>
            </a:r>
          </a:p>
          <a:p>
            <a:pPr marL="628650" lvl="1" indent="-171450">
              <a:buFont typeface="Wingdings" panose="05000000000000000000" pitchFamily="2" charset="2"/>
              <a:buChar char="Ø"/>
            </a:pPr>
            <a:r>
              <a:rPr kumimoji="1" lang="ja-JP" altLang="en-US" b="1" dirty="0"/>
              <a:t>ウェブサイトのフルリニューアル</a:t>
            </a:r>
            <a:r>
              <a:rPr kumimoji="1" lang="en-US" altLang="ja-JP" dirty="0"/>
              <a:t>		</a:t>
            </a:r>
            <a:r>
              <a:rPr kumimoji="1" lang="ja-JP" altLang="en-US" dirty="0"/>
              <a:t>デザイン、構造、コンテンツの全面的な見直しと更新。</a:t>
            </a:r>
          </a:p>
          <a:p>
            <a:pPr marL="628650" lvl="1" indent="-171450">
              <a:buFont typeface="Wingdings" panose="05000000000000000000" pitchFamily="2" charset="2"/>
              <a:buChar char="Ø"/>
            </a:pPr>
            <a:r>
              <a:rPr kumimoji="1" lang="ja-JP" altLang="en-US" b="1" dirty="0"/>
              <a:t>レスポンシブデザインの実装</a:t>
            </a:r>
            <a:r>
              <a:rPr kumimoji="1" lang="en-US" altLang="ja-JP" dirty="0"/>
              <a:t>		</a:t>
            </a:r>
            <a:r>
              <a:rPr kumimoji="1" lang="ja-JP" altLang="en-US" dirty="0"/>
              <a:t>スマートフォン、タブレット、デスクトップで適切に表示されるデザイン</a:t>
            </a:r>
          </a:p>
          <a:p>
            <a:pPr marL="628650" lvl="1" indent="-171450">
              <a:buFont typeface="Wingdings" panose="05000000000000000000" pitchFamily="2" charset="2"/>
              <a:buChar char="Ø"/>
            </a:pPr>
            <a:r>
              <a:rPr kumimoji="1" lang="ja-JP" altLang="en-US" b="1" dirty="0"/>
              <a:t>コンテンツ管理システム（</a:t>
            </a:r>
            <a:r>
              <a:rPr kumimoji="1" lang="en-US" altLang="ja-JP" b="1" dirty="0"/>
              <a:t>CMS</a:t>
            </a:r>
            <a:r>
              <a:rPr kumimoji="1" lang="ja-JP" altLang="en-US" b="1" dirty="0"/>
              <a:t>）の導入</a:t>
            </a:r>
            <a:r>
              <a:rPr kumimoji="1" lang="en-US" altLang="ja-JP" dirty="0"/>
              <a:t>	</a:t>
            </a:r>
            <a:r>
              <a:rPr kumimoji="1" lang="ja-JP" altLang="en-US" dirty="0"/>
              <a:t>編集や更新が容易なユーザーフレンドリーな</a:t>
            </a:r>
            <a:r>
              <a:rPr kumimoji="1" lang="en-US" altLang="ja-JP" dirty="0"/>
              <a:t>CMS</a:t>
            </a:r>
            <a:r>
              <a:rPr kumimoji="1" lang="ja-JP" altLang="en-US" dirty="0"/>
              <a:t>の設置・アップグレード</a:t>
            </a:r>
          </a:p>
          <a:p>
            <a:pPr marL="628650" lvl="1" indent="-171450">
              <a:buFont typeface="Wingdings" panose="05000000000000000000" pitchFamily="2" charset="2"/>
              <a:buChar char="Ø"/>
            </a:pPr>
            <a:r>
              <a:rPr kumimoji="1" lang="en-US" altLang="ja-JP" b="1" dirty="0"/>
              <a:t>SEO</a:t>
            </a:r>
            <a:r>
              <a:rPr kumimoji="1" lang="ja-JP" altLang="en-US" b="1" dirty="0"/>
              <a:t>対策の強化</a:t>
            </a:r>
            <a:r>
              <a:rPr kumimoji="1" lang="en-US" altLang="ja-JP" dirty="0"/>
              <a:t>			</a:t>
            </a:r>
            <a:r>
              <a:rPr kumimoji="1" lang="ja-JP" altLang="en-US" dirty="0"/>
              <a:t>検索エンジン最適化に基づいたコンテンツとメタデータの最適化。</a:t>
            </a:r>
          </a:p>
          <a:p>
            <a:pPr marL="628650" lvl="1" indent="-171450">
              <a:buFont typeface="Wingdings" panose="05000000000000000000" pitchFamily="2" charset="2"/>
              <a:buChar char="Ø"/>
            </a:pPr>
            <a:r>
              <a:rPr kumimoji="1" lang="ja-JP" altLang="en-US" b="1" dirty="0"/>
              <a:t>アクセシビリティ対策の実施</a:t>
            </a:r>
            <a:r>
              <a:rPr kumimoji="1" lang="en-US" altLang="ja-JP" dirty="0"/>
              <a:t>		</a:t>
            </a:r>
            <a:r>
              <a:rPr kumimoji="1" lang="ja-JP" altLang="en-US" dirty="0"/>
              <a:t>すべてのユーザーがアクセスしやすいようにガイドラインに基づいた設計</a:t>
            </a:r>
          </a:p>
          <a:p>
            <a:pPr marL="628650" lvl="1" indent="-171450">
              <a:buFont typeface="Wingdings" panose="05000000000000000000" pitchFamily="2" charset="2"/>
              <a:buChar char="Ø"/>
            </a:pPr>
            <a:r>
              <a:rPr kumimoji="1" lang="ja-JP" altLang="en-US" b="1" dirty="0"/>
              <a:t>マルチリンガル対応</a:t>
            </a:r>
            <a:r>
              <a:rPr kumimoji="1" lang="en-US" altLang="ja-JP" dirty="0"/>
              <a:t>			</a:t>
            </a:r>
            <a:r>
              <a:rPr kumimoji="1" lang="ja-JP" altLang="en-US" dirty="0"/>
              <a:t>複数言語でのウェブサイト提供</a:t>
            </a:r>
          </a:p>
          <a:p>
            <a:pPr marL="628650" lvl="1" indent="-171450">
              <a:buFont typeface="Wingdings" panose="05000000000000000000" pitchFamily="2" charset="2"/>
              <a:buChar char="Ø"/>
            </a:pPr>
            <a:r>
              <a:rPr kumimoji="1" lang="ja-JP" altLang="en-US" b="1" dirty="0"/>
              <a:t>データ保護とセキュリティの強化</a:t>
            </a:r>
            <a:r>
              <a:rPr kumimoji="1" lang="en-US" altLang="ja-JP" dirty="0"/>
              <a:t>		GDPR</a:t>
            </a:r>
            <a:r>
              <a:rPr kumimoji="1" lang="ja-JP" altLang="en-US" dirty="0"/>
              <a:t>やその他のプライバシー規制への対応</a:t>
            </a:r>
          </a:p>
          <a:p>
            <a:pPr marL="628650" lvl="1" indent="-171450">
              <a:buFont typeface="Wingdings" panose="05000000000000000000" pitchFamily="2" charset="2"/>
              <a:buChar char="Ø"/>
            </a:pPr>
            <a:r>
              <a:rPr kumimoji="1" lang="ja-JP" altLang="en-US" b="1" dirty="0"/>
              <a:t>ユーザーエンゲージメント機能の追加</a:t>
            </a:r>
            <a:r>
              <a:rPr kumimoji="1" lang="en-US" altLang="ja-JP" dirty="0"/>
              <a:t>	</a:t>
            </a:r>
            <a:r>
              <a:rPr kumimoji="1" lang="ja-JP" altLang="en-US" dirty="0"/>
              <a:t>インタラクティブな要素、ソーシャルメディア統合、フォームやアンケート</a:t>
            </a:r>
          </a:p>
          <a:p>
            <a:pPr marL="628650" lvl="1" indent="-171450">
              <a:buFont typeface="Wingdings" panose="05000000000000000000" pitchFamily="2" charset="2"/>
              <a:buChar char="Ø"/>
            </a:pPr>
            <a:r>
              <a:rPr kumimoji="1" lang="ja-JP" altLang="en-US" b="1" dirty="0"/>
              <a:t>パフォーマンスとスケーラビリティの向上</a:t>
            </a:r>
            <a:r>
              <a:rPr kumimoji="1" lang="en-US" altLang="ja-JP" dirty="0"/>
              <a:t>	</a:t>
            </a:r>
            <a:r>
              <a:rPr kumimoji="1" lang="ja-JP" altLang="en-US" dirty="0"/>
              <a:t>高速ローディング、効率的なコード、将来の訪問者増加に対応。</a:t>
            </a:r>
          </a:p>
        </p:txBody>
      </p:sp>
    </p:spTree>
    <p:extLst>
      <p:ext uri="{BB962C8B-B14F-4D97-AF65-F5344CB8AC3E}">
        <p14:creationId xmlns:p14="http://schemas.microsoft.com/office/powerpoint/2010/main" val="175070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AD15A9-AAB2-484F-D5EC-9E7F84C0E975}"/>
              </a:ext>
            </a:extLst>
          </p:cNvPr>
          <p:cNvSpPr>
            <a:spLocks noGrp="1"/>
          </p:cNvSpPr>
          <p:nvPr>
            <p:ph type="title"/>
          </p:nvPr>
        </p:nvSpPr>
        <p:spPr/>
        <p:txBody>
          <a:bodyPr/>
          <a:lstStyle/>
          <a:p>
            <a:r>
              <a:rPr kumimoji="1" lang="en-US" altLang="ja-JP" dirty="0"/>
              <a:t>3.</a:t>
            </a:r>
            <a:r>
              <a:rPr kumimoji="1" lang="ja-JP" altLang="en-US" dirty="0"/>
              <a:t>　予算とスケジュール</a:t>
            </a:r>
          </a:p>
        </p:txBody>
      </p:sp>
      <p:sp>
        <p:nvSpPr>
          <p:cNvPr id="3" name="コンテンツ プレースホルダー 2">
            <a:extLst>
              <a:ext uri="{FF2B5EF4-FFF2-40B4-BE49-F238E27FC236}">
                <a16:creationId xmlns:a16="http://schemas.microsoft.com/office/drawing/2014/main" id="{A24ED422-93FF-92EB-916D-6A2EA1441C0F}"/>
              </a:ext>
            </a:extLst>
          </p:cNvPr>
          <p:cNvSpPr>
            <a:spLocks noGrp="1"/>
          </p:cNvSpPr>
          <p:nvPr>
            <p:ph idx="1"/>
          </p:nvPr>
        </p:nvSpPr>
        <p:spPr/>
        <p:txBody>
          <a:bodyPr/>
          <a:lstStyle/>
          <a:p>
            <a:r>
              <a:rPr kumimoji="1" lang="ja-JP" altLang="en-US" dirty="0"/>
              <a:t>利用可能な予算の範囲と条件</a:t>
            </a:r>
          </a:p>
          <a:p>
            <a:pPr lvl="1"/>
            <a:r>
              <a:rPr kumimoji="1" lang="en-US" altLang="ja-JP" dirty="0"/>
              <a:t>[</a:t>
            </a:r>
            <a:r>
              <a:rPr kumimoji="1" lang="ja-JP" altLang="en-US" dirty="0"/>
              <a:t>例文</a:t>
            </a:r>
            <a:r>
              <a:rPr kumimoji="1" lang="en-US" altLang="ja-JP" dirty="0"/>
              <a:t>] </a:t>
            </a:r>
            <a:r>
              <a:rPr kumimoji="1" lang="ja-JP" altLang="en-US" dirty="0"/>
              <a:t>プロジェクトの総予算は最大〇〇〇万円とし、これには初期のデザインコンセプト作成から、完全なサイトのテスト、本番環境移行までの全工程が含まれます。」</a:t>
            </a:r>
          </a:p>
          <a:p>
            <a:endParaRPr kumimoji="1" lang="ja-JP" altLang="en-US" dirty="0"/>
          </a:p>
          <a:p>
            <a:r>
              <a:rPr kumimoji="1" lang="ja-JP" altLang="en-US" dirty="0"/>
              <a:t>プロジェクトのタイムラインと重要なマイルストーン</a:t>
            </a:r>
          </a:p>
          <a:p>
            <a:pPr lvl="1"/>
            <a:r>
              <a:rPr kumimoji="1" lang="en-US" altLang="ja-JP" dirty="0"/>
              <a:t>[</a:t>
            </a:r>
            <a:r>
              <a:rPr kumimoji="1" lang="ja-JP" altLang="en-US" dirty="0"/>
              <a:t>例文</a:t>
            </a:r>
            <a:r>
              <a:rPr kumimoji="1" lang="en-US" altLang="ja-JP" dirty="0"/>
              <a:t>] </a:t>
            </a:r>
            <a:r>
              <a:rPr kumimoji="1" lang="ja-JP" altLang="en-US" dirty="0"/>
              <a:t>プロジェクトの開始から完成までの期間は</a:t>
            </a:r>
            <a:r>
              <a:rPr kumimoji="1" lang="en-US" altLang="ja-JP" dirty="0"/>
              <a:t>6</a:t>
            </a:r>
            <a:r>
              <a:rPr kumimoji="1" lang="ja-JP" altLang="en-US" dirty="0"/>
              <a:t>ヶ月を予定しており、各フェーズごとのデッドラインは都度詳細なスケジュールで定めます。</a:t>
            </a:r>
          </a:p>
          <a:p>
            <a:endParaRPr kumimoji="1" lang="ja-JP" altLang="en-US" dirty="0"/>
          </a:p>
          <a:p>
            <a:r>
              <a:rPr kumimoji="1" lang="ja-JP" altLang="en-US" dirty="0"/>
              <a:t>支払い条件</a:t>
            </a:r>
          </a:p>
          <a:p>
            <a:pPr lvl="1"/>
            <a:r>
              <a:rPr kumimoji="1" lang="en-US" altLang="ja-JP" dirty="0"/>
              <a:t>[</a:t>
            </a:r>
            <a:r>
              <a:rPr kumimoji="1" lang="ja-JP" altLang="en-US" dirty="0"/>
              <a:t>例文</a:t>
            </a:r>
            <a:r>
              <a:rPr kumimoji="1" lang="en-US" altLang="ja-JP" dirty="0"/>
              <a:t>] </a:t>
            </a:r>
            <a:r>
              <a:rPr kumimoji="1" lang="ja-JP" altLang="en-US" dirty="0"/>
              <a:t>支払いは、プロジェクトが定められたマイルストーンを達成し、クライアントによる検証と承認が完了した後に行われます。支払いは請求書受領後</a:t>
            </a:r>
            <a:r>
              <a:rPr kumimoji="1" lang="en-US" altLang="ja-JP" dirty="0"/>
              <a:t>45</a:t>
            </a:r>
            <a:r>
              <a:rPr kumimoji="1" lang="ja-JP" altLang="en-US" dirty="0"/>
              <a:t>日以内です。</a:t>
            </a:r>
          </a:p>
          <a:p>
            <a:pPr lvl="1"/>
            <a:r>
              <a:rPr kumimoji="1" lang="ja-JP" altLang="en-US" dirty="0"/>
              <a:t>また、予想外の追加作業が発生した場合、事前に当社と合意したうえで追加費用を請求できます。</a:t>
            </a:r>
          </a:p>
        </p:txBody>
      </p:sp>
    </p:spTree>
    <p:extLst>
      <p:ext uri="{BB962C8B-B14F-4D97-AF65-F5344CB8AC3E}">
        <p14:creationId xmlns:p14="http://schemas.microsoft.com/office/powerpoint/2010/main" val="3865421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FC4ADD-7C65-B38F-606F-80D33E2EC26C}"/>
              </a:ext>
            </a:extLst>
          </p:cNvPr>
          <p:cNvSpPr>
            <a:spLocks noGrp="1"/>
          </p:cNvSpPr>
          <p:nvPr>
            <p:ph type="title"/>
          </p:nvPr>
        </p:nvSpPr>
        <p:spPr/>
        <p:txBody>
          <a:bodyPr/>
          <a:lstStyle/>
          <a:p>
            <a:r>
              <a:rPr kumimoji="1" lang="en-US" altLang="ja-JP" dirty="0"/>
              <a:t>4.</a:t>
            </a:r>
            <a:r>
              <a:rPr kumimoji="1" lang="ja-JP" altLang="en-US" dirty="0"/>
              <a:t>　提出と評価基準</a:t>
            </a:r>
          </a:p>
        </p:txBody>
      </p:sp>
      <p:sp>
        <p:nvSpPr>
          <p:cNvPr id="3" name="コンテンツ プレースホルダー 2">
            <a:extLst>
              <a:ext uri="{FF2B5EF4-FFF2-40B4-BE49-F238E27FC236}">
                <a16:creationId xmlns:a16="http://schemas.microsoft.com/office/drawing/2014/main" id="{DF9E2321-43D2-BCB1-5306-4FEBE5AD4F89}"/>
              </a:ext>
            </a:extLst>
          </p:cNvPr>
          <p:cNvSpPr>
            <a:spLocks noGrp="1"/>
          </p:cNvSpPr>
          <p:nvPr>
            <p:ph idx="1"/>
          </p:nvPr>
        </p:nvSpPr>
        <p:spPr/>
        <p:txBody>
          <a:bodyPr/>
          <a:lstStyle/>
          <a:p>
            <a:r>
              <a:rPr kumimoji="1" lang="ja-JP" altLang="en-US" dirty="0"/>
              <a:t>提案のフォーマットと提出方法</a:t>
            </a:r>
          </a:p>
          <a:p>
            <a:pPr lvl="1"/>
            <a:r>
              <a:rPr kumimoji="1" lang="en-US" altLang="ja-JP" dirty="0"/>
              <a:t>[</a:t>
            </a:r>
            <a:r>
              <a:rPr kumimoji="1" lang="ja-JP" altLang="en-US" dirty="0"/>
              <a:t>例文</a:t>
            </a:r>
            <a:r>
              <a:rPr kumimoji="1" lang="en-US" altLang="ja-JP" dirty="0"/>
              <a:t>] </a:t>
            </a:r>
            <a:r>
              <a:rPr kumimoji="1" lang="ja-JP" altLang="en-US" dirty="0"/>
              <a:t>指定した日程でプレゼンテーションをお願いします。また、提案書はプレゼンテーション日の前日までに</a:t>
            </a:r>
            <a:r>
              <a:rPr kumimoji="1" lang="en-US" altLang="ja-JP" dirty="0"/>
              <a:t>PDF</a:t>
            </a:r>
            <a:r>
              <a:rPr kumimoji="1" lang="ja-JP" altLang="en-US" dirty="0"/>
              <a:t>で送付してください。</a:t>
            </a:r>
          </a:p>
          <a:p>
            <a:endParaRPr kumimoji="1" lang="ja-JP" altLang="en-US" dirty="0"/>
          </a:p>
          <a:p>
            <a:r>
              <a:rPr kumimoji="1" lang="ja-JP" altLang="en-US" dirty="0"/>
              <a:t>提案の日程と提出先</a:t>
            </a:r>
          </a:p>
          <a:p>
            <a:pPr lvl="1"/>
            <a:r>
              <a:rPr kumimoji="1" lang="en-US" altLang="ja-JP" dirty="0"/>
              <a:t>[</a:t>
            </a:r>
            <a:r>
              <a:rPr kumimoji="1" lang="ja-JP" altLang="en-US" dirty="0"/>
              <a:t>例文</a:t>
            </a:r>
            <a:r>
              <a:rPr kumimoji="1" lang="en-US" altLang="ja-JP" dirty="0"/>
              <a:t>]  2025</a:t>
            </a:r>
            <a:r>
              <a:rPr kumimoji="1" lang="ja-JP" altLang="en-US" dirty="0"/>
              <a:t>年</a:t>
            </a:r>
            <a:r>
              <a:rPr kumimoji="1" lang="en-US" altLang="ja-JP" dirty="0"/>
              <a:t>12</a:t>
            </a:r>
            <a:r>
              <a:rPr kumimoji="1" lang="ja-JP" altLang="en-US" dirty="0"/>
              <a:t>月</a:t>
            </a:r>
            <a:r>
              <a:rPr kumimoji="1" lang="en-US" altLang="ja-JP" dirty="0"/>
              <a:t>11</a:t>
            </a:r>
            <a:r>
              <a:rPr kumimoji="1" lang="ja-JP" altLang="en-US" dirty="0"/>
              <a:t>日（木）　①</a:t>
            </a:r>
            <a:r>
              <a:rPr kumimoji="1" lang="en-US" altLang="ja-JP" dirty="0"/>
              <a:t>10:00</a:t>
            </a:r>
            <a:r>
              <a:rPr kumimoji="1" lang="ja-JP" altLang="en-US" dirty="0"/>
              <a:t>～　②</a:t>
            </a:r>
            <a:r>
              <a:rPr kumimoji="1" lang="en-US" altLang="ja-JP" dirty="0"/>
              <a:t>13:00</a:t>
            </a:r>
            <a:r>
              <a:rPr kumimoji="1" lang="ja-JP" altLang="en-US" dirty="0"/>
              <a:t>～　③</a:t>
            </a:r>
            <a:r>
              <a:rPr kumimoji="1" lang="en-US" altLang="ja-JP" dirty="0"/>
              <a:t>15:00</a:t>
            </a:r>
            <a:r>
              <a:rPr kumimoji="1" lang="ja-JP" altLang="en-US" dirty="0"/>
              <a:t>～　各</a:t>
            </a:r>
            <a:r>
              <a:rPr kumimoji="1" lang="en-US" altLang="ja-JP" dirty="0"/>
              <a:t>1.5</a:t>
            </a:r>
            <a:r>
              <a:rPr kumimoji="1" lang="ja-JP" altLang="en-US" dirty="0"/>
              <a:t>時間（質疑応答含）</a:t>
            </a:r>
          </a:p>
          <a:p>
            <a:pPr lvl="1"/>
            <a:r>
              <a:rPr kumimoji="1" lang="ja-JP" altLang="en-US" dirty="0"/>
              <a:t>事前の提案書の提出は </a:t>
            </a:r>
            <a:r>
              <a:rPr kumimoji="1" lang="en-US" altLang="ja-JP" dirty="0"/>
              <a:t>renewal@company.co.jp  </a:t>
            </a:r>
            <a:r>
              <a:rPr kumimoji="1" lang="ja-JP" altLang="en-US" dirty="0"/>
              <a:t>へ提案日の前日までに送付してください。</a:t>
            </a:r>
            <a:endParaRPr kumimoji="1" lang="en-US" altLang="ja-JP" dirty="0"/>
          </a:p>
          <a:p>
            <a:pPr lvl="1"/>
            <a:endParaRPr lang="en-US" altLang="ja-JP" dirty="0"/>
          </a:p>
          <a:p>
            <a:r>
              <a:rPr kumimoji="1" lang="ja-JP" altLang="en-US" dirty="0"/>
              <a:t>評価基準</a:t>
            </a:r>
            <a:endParaRPr kumimoji="1" lang="en-US" altLang="ja-JP" dirty="0"/>
          </a:p>
          <a:p>
            <a:pPr lvl="1"/>
            <a:r>
              <a:rPr kumimoji="1" lang="en-US" altLang="ja-JP" b="0" dirty="0"/>
              <a:t>[</a:t>
            </a:r>
            <a:r>
              <a:rPr kumimoji="1" lang="ja-JP" altLang="en-US" b="0" dirty="0"/>
              <a:t>例文</a:t>
            </a:r>
            <a:r>
              <a:rPr kumimoji="1" lang="en-US" altLang="ja-JP" b="0" dirty="0"/>
              <a:t>] </a:t>
            </a:r>
            <a:r>
              <a:rPr kumimoji="1" lang="ja-JP" altLang="en-US" b="0" dirty="0"/>
              <a:t>提案は独創性、実施計画の明確さ、予算内での実現可能性、提供者の過去の実績と専門知識に基づいて評価されます。必要に応じて、追加のプレゼンテーションを依頼する場合があります。</a:t>
            </a:r>
          </a:p>
          <a:p>
            <a:endParaRPr kumimoji="1" lang="ja-JP" altLang="en-US" dirty="0"/>
          </a:p>
        </p:txBody>
      </p:sp>
    </p:spTree>
    <p:extLst>
      <p:ext uri="{BB962C8B-B14F-4D97-AF65-F5344CB8AC3E}">
        <p14:creationId xmlns:p14="http://schemas.microsoft.com/office/powerpoint/2010/main" val="175169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9C9B1B-BC3C-018B-0664-0D4EA49DA632}"/>
              </a:ext>
            </a:extLst>
          </p:cNvPr>
          <p:cNvSpPr>
            <a:spLocks noGrp="1"/>
          </p:cNvSpPr>
          <p:nvPr>
            <p:ph type="title"/>
          </p:nvPr>
        </p:nvSpPr>
        <p:spPr/>
        <p:txBody>
          <a:bodyPr/>
          <a:lstStyle/>
          <a:p>
            <a:r>
              <a:rPr kumimoji="1" lang="en-US" altLang="ja-JP" dirty="0"/>
              <a:t>5.</a:t>
            </a:r>
            <a:r>
              <a:rPr kumimoji="1" lang="ja-JP" altLang="en-US" dirty="0"/>
              <a:t>　連絡先と質疑応答</a:t>
            </a:r>
          </a:p>
        </p:txBody>
      </p:sp>
      <p:sp>
        <p:nvSpPr>
          <p:cNvPr id="3" name="コンテンツ プレースホルダー 2">
            <a:extLst>
              <a:ext uri="{FF2B5EF4-FFF2-40B4-BE49-F238E27FC236}">
                <a16:creationId xmlns:a16="http://schemas.microsoft.com/office/drawing/2014/main" id="{7C6770E3-56FE-C2B2-1BD6-5F63EA493871}"/>
              </a:ext>
            </a:extLst>
          </p:cNvPr>
          <p:cNvSpPr>
            <a:spLocks noGrp="1"/>
          </p:cNvSpPr>
          <p:nvPr>
            <p:ph idx="1"/>
          </p:nvPr>
        </p:nvSpPr>
        <p:spPr/>
        <p:txBody>
          <a:bodyPr/>
          <a:lstStyle/>
          <a:p>
            <a:r>
              <a:rPr kumimoji="1" lang="ja-JP" altLang="en-US" dirty="0"/>
              <a:t>連絡先</a:t>
            </a:r>
          </a:p>
          <a:p>
            <a:pPr marL="228600" lvl="1"/>
            <a:r>
              <a:rPr kumimoji="1" lang="ja-JP" altLang="en-US" b="0" dirty="0"/>
              <a:t>広報部インターネットグループ　</a:t>
            </a:r>
            <a:r>
              <a:rPr kumimoji="1" lang="en-US" altLang="ja-JP" b="0" dirty="0"/>
              <a:t>TEL03-2222-1111</a:t>
            </a:r>
          </a:p>
          <a:p>
            <a:pPr marL="228600" lvl="1"/>
            <a:r>
              <a:rPr kumimoji="1" lang="ja-JP" altLang="en-US" b="0" dirty="0"/>
              <a:t>山本（</a:t>
            </a:r>
            <a:r>
              <a:rPr kumimoji="1" lang="en-US" altLang="ja-JP" b="0" dirty="0"/>
              <a:t>yamamoto@company.co.jp</a:t>
            </a:r>
            <a:r>
              <a:rPr kumimoji="1" lang="ja-JP" altLang="en-US" b="0" dirty="0"/>
              <a:t>）</a:t>
            </a:r>
          </a:p>
          <a:p>
            <a:pPr marL="228600" lvl="1"/>
            <a:r>
              <a:rPr kumimoji="1" lang="ja-JP" altLang="en-US" b="0" dirty="0"/>
              <a:t>下柳（</a:t>
            </a:r>
            <a:r>
              <a:rPr kumimoji="1" lang="en-US" altLang="ja-JP" b="0" dirty="0"/>
              <a:t>shimoyanagi@company.co.jp</a:t>
            </a:r>
            <a:r>
              <a:rPr kumimoji="1" lang="ja-JP" altLang="en-US" b="0" dirty="0"/>
              <a:t>）</a:t>
            </a:r>
          </a:p>
          <a:p>
            <a:pPr marL="0" indent="0">
              <a:buNone/>
            </a:pPr>
            <a:endParaRPr kumimoji="1" lang="ja-JP" altLang="en-US" b="0" dirty="0"/>
          </a:p>
          <a:p>
            <a:r>
              <a:rPr kumimoji="1" lang="ja-JP" altLang="en-US" dirty="0"/>
              <a:t>質疑応答期間</a:t>
            </a:r>
          </a:p>
          <a:p>
            <a:pPr marL="228600" lvl="1"/>
            <a:r>
              <a:rPr kumimoji="1" lang="en-US" altLang="ja-JP" b="0" dirty="0"/>
              <a:t>[</a:t>
            </a:r>
            <a:r>
              <a:rPr kumimoji="1" lang="ja-JP" altLang="en-US" b="0" dirty="0"/>
              <a:t>例文</a:t>
            </a:r>
            <a:r>
              <a:rPr kumimoji="1" lang="en-US" altLang="ja-JP" b="0" dirty="0"/>
              <a:t>] </a:t>
            </a:r>
            <a:r>
              <a:rPr kumimoji="1" lang="ja-JP" altLang="en-US" b="0" dirty="0"/>
              <a:t>本提案に関しての質問受付期間を、本日より</a:t>
            </a:r>
            <a:r>
              <a:rPr kumimoji="1" lang="en-US" altLang="ja-JP" b="0" dirty="0"/>
              <a:t>1</a:t>
            </a:r>
            <a:r>
              <a:rPr kumimoji="1" lang="ja-JP" altLang="en-US" b="0" dirty="0"/>
              <a:t>週間（〇月〇日まで）設けます。提案にあたって質問がある場合は、上記連絡先へお送りください。質問期間終了後、すべての質問への回答を提案社全社に送ります。</a:t>
            </a:r>
          </a:p>
        </p:txBody>
      </p:sp>
    </p:spTree>
    <p:extLst>
      <p:ext uri="{BB962C8B-B14F-4D97-AF65-F5344CB8AC3E}">
        <p14:creationId xmlns:p14="http://schemas.microsoft.com/office/powerpoint/2010/main" val="409021864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24</TotalTime>
  <Words>824</Words>
  <Application>Microsoft Office PowerPoint</Application>
  <PresentationFormat>A4 210 x 297 mm</PresentationFormat>
  <Paragraphs>58</Paragraphs>
  <Slides>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游ゴシック</vt:lpstr>
      <vt:lpstr>游ゴシック Medium</vt:lpstr>
      <vt:lpstr>游明朝</vt:lpstr>
      <vt:lpstr>Arial</vt:lpstr>
      <vt:lpstr>Calibri</vt:lpstr>
      <vt:lpstr>Wingdings</vt:lpstr>
      <vt:lpstr>Office テーマ</vt:lpstr>
      <vt:lpstr>当社コーポレートサイトのリニューアルに関する提案依頼書</vt:lpstr>
      <vt:lpstr>1.　プロジェクトの概要</vt:lpstr>
      <vt:lpstr>2.　要求事項</vt:lpstr>
      <vt:lpstr>3.　予算とスケジュール</vt:lpstr>
      <vt:lpstr>4.　提出と評価基準</vt:lpstr>
      <vt:lpstr>5.　連絡先と質疑応答</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当社コーポレートサイトのリニューアルに関する提案依頼書</dc:title>
  <dc:creator>win ax</dc:creator>
  <cp:lastModifiedBy>win ax</cp:lastModifiedBy>
  <cp:revision>2</cp:revision>
  <dcterms:created xsi:type="dcterms:W3CDTF">2024-04-24T12:20:21Z</dcterms:created>
  <dcterms:modified xsi:type="dcterms:W3CDTF">2024-04-24T12:47:21Z</dcterms:modified>
</cp:coreProperties>
</file>